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G. Harris" userId="42c9b87e-2a51-463f-9015-fb52e416d95b" providerId="ADAL" clId="{079C3EA1-DE46-47C6-B3E0-56CB5A121D7B}"/>
    <pc:docChg chg="modSld">
      <pc:chgData name="Lindsey G. Harris" userId="42c9b87e-2a51-463f-9015-fb52e416d95b" providerId="ADAL" clId="{079C3EA1-DE46-47C6-B3E0-56CB5A121D7B}" dt="2023-05-01T12:47:51.317" v="1" actId="13822"/>
      <pc:docMkLst>
        <pc:docMk/>
      </pc:docMkLst>
      <pc:sldChg chg="addSp modSp mod">
        <pc:chgData name="Lindsey G. Harris" userId="42c9b87e-2a51-463f-9015-fb52e416d95b" providerId="ADAL" clId="{079C3EA1-DE46-47C6-B3E0-56CB5A121D7B}" dt="2023-05-01T12:47:51.317" v="1" actId="13822"/>
        <pc:sldMkLst>
          <pc:docMk/>
          <pc:sldMk cId="2503226168" sldId="270"/>
        </pc:sldMkLst>
        <pc:spChg chg="add mod">
          <ac:chgData name="Lindsey G. Harris" userId="42c9b87e-2a51-463f-9015-fb52e416d95b" providerId="ADAL" clId="{079C3EA1-DE46-47C6-B3E0-56CB5A121D7B}" dt="2023-05-01T12:47:51.317" v="1" actId="13822"/>
          <ac:spMkLst>
            <pc:docMk/>
            <pc:sldMk cId="2503226168" sldId="270"/>
            <ac:spMk id="4" creationId="{42E37933-15D9-E006-3C37-BB44D91A429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082D7-DFAC-4DE0-9682-C3DE769225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3381F9-8B40-4F88-976D-AC53BE6C45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09B9DD-CDC4-47ED-87EE-539B5926F295}"/>
              </a:ext>
            </a:extLst>
          </p:cNvPr>
          <p:cNvSpPr>
            <a:spLocks noGrp="1"/>
          </p:cNvSpPr>
          <p:nvPr>
            <p:ph type="dt" sz="half" idx="10"/>
          </p:nvPr>
        </p:nvSpPr>
        <p:spPr/>
        <p:txBody>
          <a:bodyPr/>
          <a:lstStyle/>
          <a:p>
            <a:fld id="{07D94973-42E4-4895-A8DA-A29CB13C9714}" type="datetimeFigureOut">
              <a:rPr lang="en-US" smtClean="0"/>
              <a:t>5/1/2023</a:t>
            </a:fld>
            <a:endParaRPr lang="en-US"/>
          </a:p>
        </p:txBody>
      </p:sp>
      <p:sp>
        <p:nvSpPr>
          <p:cNvPr id="5" name="Footer Placeholder 4">
            <a:extLst>
              <a:ext uri="{FF2B5EF4-FFF2-40B4-BE49-F238E27FC236}">
                <a16:creationId xmlns:a16="http://schemas.microsoft.com/office/drawing/2014/main" id="{4E248DE3-E99A-4404-9162-6089A8999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0366E8-65A1-4C9F-BD90-A32AEDFD0B09}"/>
              </a:ext>
            </a:extLst>
          </p:cNvPr>
          <p:cNvSpPr>
            <a:spLocks noGrp="1"/>
          </p:cNvSpPr>
          <p:nvPr>
            <p:ph type="sldNum" sz="quarter" idx="12"/>
          </p:nvPr>
        </p:nvSpPr>
        <p:spPr/>
        <p:txBody>
          <a:bodyPr/>
          <a:lstStyle/>
          <a:p>
            <a:fld id="{EB0D5362-B006-4870-98AE-E7E217BE34BE}" type="slidenum">
              <a:rPr lang="en-US" smtClean="0"/>
              <a:t>‹#›</a:t>
            </a:fld>
            <a:endParaRPr lang="en-US"/>
          </a:p>
        </p:txBody>
      </p:sp>
    </p:spTree>
    <p:extLst>
      <p:ext uri="{BB962C8B-B14F-4D97-AF65-F5344CB8AC3E}">
        <p14:creationId xmlns:p14="http://schemas.microsoft.com/office/powerpoint/2010/main" val="225421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7BCB-988A-4C49-94FA-8AC3F49FB2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6A8112-E12E-4839-95A4-ADECB61716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E7EC84-4002-4CA1-8CB6-96A3140874C2}"/>
              </a:ext>
            </a:extLst>
          </p:cNvPr>
          <p:cNvSpPr>
            <a:spLocks noGrp="1"/>
          </p:cNvSpPr>
          <p:nvPr>
            <p:ph type="dt" sz="half" idx="10"/>
          </p:nvPr>
        </p:nvSpPr>
        <p:spPr/>
        <p:txBody>
          <a:bodyPr/>
          <a:lstStyle/>
          <a:p>
            <a:fld id="{07D94973-42E4-4895-A8DA-A29CB13C9714}" type="datetimeFigureOut">
              <a:rPr lang="en-US" smtClean="0"/>
              <a:t>5/1/2023</a:t>
            </a:fld>
            <a:endParaRPr lang="en-US"/>
          </a:p>
        </p:txBody>
      </p:sp>
      <p:sp>
        <p:nvSpPr>
          <p:cNvPr id="5" name="Footer Placeholder 4">
            <a:extLst>
              <a:ext uri="{FF2B5EF4-FFF2-40B4-BE49-F238E27FC236}">
                <a16:creationId xmlns:a16="http://schemas.microsoft.com/office/drawing/2014/main" id="{C57D0760-81BC-4335-BF4C-D86224D46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E43F3-A5FA-4112-93B5-346F38C88632}"/>
              </a:ext>
            </a:extLst>
          </p:cNvPr>
          <p:cNvSpPr>
            <a:spLocks noGrp="1"/>
          </p:cNvSpPr>
          <p:nvPr>
            <p:ph type="sldNum" sz="quarter" idx="12"/>
          </p:nvPr>
        </p:nvSpPr>
        <p:spPr/>
        <p:txBody>
          <a:bodyPr/>
          <a:lstStyle/>
          <a:p>
            <a:fld id="{EB0D5362-B006-4870-98AE-E7E217BE34BE}" type="slidenum">
              <a:rPr lang="en-US" smtClean="0"/>
              <a:t>‹#›</a:t>
            </a:fld>
            <a:endParaRPr lang="en-US"/>
          </a:p>
        </p:txBody>
      </p:sp>
    </p:spTree>
    <p:extLst>
      <p:ext uri="{BB962C8B-B14F-4D97-AF65-F5344CB8AC3E}">
        <p14:creationId xmlns:p14="http://schemas.microsoft.com/office/powerpoint/2010/main" val="64677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46D2D1-82FA-4CF7-A411-3F5E54C8AE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9D281B-3538-46B9-9BF3-0AFC886FAB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1785B-D0BE-4FA2-82EB-C7CB441DBBDA}"/>
              </a:ext>
            </a:extLst>
          </p:cNvPr>
          <p:cNvSpPr>
            <a:spLocks noGrp="1"/>
          </p:cNvSpPr>
          <p:nvPr>
            <p:ph type="dt" sz="half" idx="10"/>
          </p:nvPr>
        </p:nvSpPr>
        <p:spPr/>
        <p:txBody>
          <a:bodyPr/>
          <a:lstStyle/>
          <a:p>
            <a:fld id="{07D94973-42E4-4895-A8DA-A29CB13C9714}" type="datetimeFigureOut">
              <a:rPr lang="en-US" smtClean="0"/>
              <a:t>5/1/2023</a:t>
            </a:fld>
            <a:endParaRPr lang="en-US"/>
          </a:p>
        </p:txBody>
      </p:sp>
      <p:sp>
        <p:nvSpPr>
          <p:cNvPr id="5" name="Footer Placeholder 4">
            <a:extLst>
              <a:ext uri="{FF2B5EF4-FFF2-40B4-BE49-F238E27FC236}">
                <a16:creationId xmlns:a16="http://schemas.microsoft.com/office/drawing/2014/main" id="{42D6923B-A9C6-4041-A50A-4CA1A2C89E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01129-1E83-4B3E-8DB7-4E2EC4EF5B3F}"/>
              </a:ext>
            </a:extLst>
          </p:cNvPr>
          <p:cNvSpPr>
            <a:spLocks noGrp="1"/>
          </p:cNvSpPr>
          <p:nvPr>
            <p:ph type="sldNum" sz="quarter" idx="12"/>
          </p:nvPr>
        </p:nvSpPr>
        <p:spPr/>
        <p:txBody>
          <a:bodyPr/>
          <a:lstStyle/>
          <a:p>
            <a:fld id="{EB0D5362-B006-4870-98AE-E7E217BE34BE}" type="slidenum">
              <a:rPr lang="en-US" smtClean="0"/>
              <a:t>‹#›</a:t>
            </a:fld>
            <a:endParaRPr lang="en-US"/>
          </a:p>
        </p:txBody>
      </p:sp>
    </p:spTree>
    <p:extLst>
      <p:ext uri="{BB962C8B-B14F-4D97-AF65-F5344CB8AC3E}">
        <p14:creationId xmlns:p14="http://schemas.microsoft.com/office/powerpoint/2010/main" val="317210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AA92-E043-45D8-9630-EDD61B3977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4FDA52-76A8-4168-BFD4-6E6EAA7CB3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90D70-8AC8-42E6-96B9-5082C4826D75}"/>
              </a:ext>
            </a:extLst>
          </p:cNvPr>
          <p:cNvSpPr>
            <a:spLocks noGrp="1"/>
          </p:cNvSpPr>
          <p:nvPr>
            <p:ph type="dt" sz="half" idx="10"/>
          </p:nvPr>
        </p:nvSpPr>
        <p:spPr/>
        <p:txBody>
          <a:bodyPr/>
          <a:lstStyle/>
          <a:p>
            <a:fld id="{07D94973-42E4-4895-A8DA-A29CB13C9714}" type="datetimeFigureOut">
              <a:rPr lang="en-US" smtClean="0"/>
              <a:t>5/1/2023</a:t>
            </a:fld>
            <a:endParaRPr lang="en-US"/>
          </a:p>
        </p:txBody>
      </p:sp>
      <p:sp>
        <p:nvSpPr>
          <p:cNvPr id="5" name="Footer Placeholder 4">
            <a:extLst>
              <a:ext uri="{FF2B5EF4-FFF2-40B4-BE49-F238E27FC236}">
                <a16:creationId xmlns:a16="http://schemas.microsoft.com/office/drawing/2014/main" id="{067177D7-3522-45D1-9F0F-4CF8692F52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8EEE8-BE56-4686-B9AF-BBDD524D0FD6}"/>
              </a:ext>
            </a:extLst>
          </p:cNvPr>
          <p:cNvSpPr>
            <a:spLocks noGrp="1"/>
          </p:cNvSpPr>
          <p:nvPr>
            <p:ph type="sldNum" sz="quarter" idx="12"/>
          </p:nvPr>
        </p:nvSpPr>
        <p:spPr/>
        <p:txBody>
          <a:bodyPr/>
          <a:lstStyle/>
          <a:p>
            <a:fld id="{EB0D5362-B006-4870-98AE-E7E217BE34BE}" type="slidenum">
              <a:rPr lang="en-US" smtClean="0"/>
              <a:t>‹#›</a:t>
            </a:fld>
            <a:endParaRPr lang="en-US"/>
          </a:p>
        </p:txBody>
      </p:sp>
    </p:spTree>
    <p:extLst>
      <p:ext uri="{BB962C8B-B14F-4D97-AF65-F5344CB8AC3E}">
        <p14:creationId xmlns:p14="http://schemas.microsoft.com/office/powerpoint/2010/main" val="317770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8A8E-9BCB-4227-95E6-D5D62E660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EFCAF4-BFEB-43F3-9186-02418C579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F2780B-AD3B-41F6-A056-1FF35B5C637E}"/>
              </a:ext>
            </a:extLst>
          </p:cNvPr>
          <p:cNvSpPr>
            <a:spLocks noGrp="1"/>
          </p:cNvSpPr>
          <p:nvPr>
            <p:ph type="dt" sz="half" idx="10"/>
          </p:nvPr>
        </p:nvSpPr>
        <p:spPr/>
        <p:txBody>
          <a:bodyPr/>
          <a:lstStyle/>
          <a:p>
            <a:fld id="{07D94973-42E4-4895-A8DA-A29CB13C9714}" type="datetimeFigureOut">
              <a:rPr lang="en-US" smtClean="0"/>
              <a:t>5/1/2023</a:t>
            </a:fld>
            <a:endParaRPr lang="en-US"/>
          </a:p>
        </p:txBody>
      </p:sp>
      <p:sp>
        <p:nvSpPr>
          <p:cNvPr id="5" name="Footer Placeholder 4">
            <a:extLst>
              <a:ext uri="{FF2B5EF4-FFF2-40B4-BE49-F238E27FC236}">
                <a16:creationId xmlns:a16="http://schemas.microsoft.com/office/drawing/2014/main" id="{B6AC3E52-7581-4C80-8DA7-82265D94E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89BC1-E855-4E94-8B76-AE955D23E52F}"/>
              </a:ext>
            </a:extLst>
          </p:cNvPr>
          <p:cNvSpPr>
            <a:spLocks noGrp="1"/>
          </p:cNvSpPr>
          <p:nvPr>
            <p:ph type="sldNum" sz="quarter" idx="12"/>
          </p:nvPr>
        </p:nvSpPr>
        <p:spPr/>
        <p:txBody>
          <a:bodyPr/>
          <a:lstStyle/>
          <a:p>
            <a:fld id="{EB0D5362-B006-4870-98AE-E7E217BE34BE}" type="slidenum">
              <a:rPr lang="en-US" smtClean="0"/>
              <a:t>‹#›</a:t>
            </a:fld>
            <a:endParaRPr lang="en-US"/>
          </a:p>
        </p:txBody>
      </p:sp>
    </p:spTree>
    <p:extLst>
      <p:ext uri="{BB962C8B-B14F-4D97-AF65-F5344CB8AC3E}">
        <p14:creationId xmlns:p14="http://schemas.microsoft.com/office/powerpoint/2010/main" val="239114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3F3A0-F861-4AD2-9D2A-C73C91D1E0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4FA074-1CF3-4E0B-B2B5-2359228661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190E5B-A31C-4876-8B4B-9FFF7CAF92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E54D15-EDED-4811-B9B6-46370618E38C}"/>
              </a:ext>
            </a:extLst>
          </p:cNvPr>
          <p:cNvSpPr>
            <a:spLocks noGrp="1"/>
          </p:cNvSpPr>
          <p:nvPr>
            <p:ph type="dt" sz="half" idx="10"/>
          </p:nvPr>
        </p:nvSpPr>
        <p:spPr/>
        <p:txBody>
          <a:bodyPr/>
          <a:lstStyle/>
          <a:p>
            <a:fld id="{07D94973-42E4-4895-A8DA-A29CB13C9714}" type="datetimeFigureOut">
              <a:rPr lang="en-US" smtClean="0"/>
              <a:t>5/1/2023</a:t>
            </a:fld>
            <a:endParaRPr lang="en-US"/>
          </a:p>
        </p:txBody>
      </p:sp>
      <p:sp>
        <p:nvSpPr>
          <p:cNvPr id="6" name="Footer Placeholder 5">
            <a:extLst>
              <a:ext uri="{FF2B5EF4-FFF2-40B4-BE49-F238E27FC236}">
                <a16:creationId xmlns:a16="http://schemas.microsoft.com/office/drawing/2014/main" id="{ECE7A284-7C4B-4F67-BCF4-DC73441460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A7FD1-B038-4330-ADB5-76EEB360DB38}"/>
              </a:ext>
            </a:extLst>
          </p:cNvPr>
          <p:cNvSpPr>
            <a:spLocks noGrp="1"/>
          </p:cNvSpPr>
          <p:nvPr>
            <p:ph type="sldNum" sz="quarter" idx="12"/>
          </p:nvPr>
        </p:nvSpPr>
        <p:spPr/>
        <p:txBody>
          <a:bodyPr/>
          <a:lstStyle/>
          <a:p>
            <a:fld id="{EB0D5362-B006-4870-98AE-E7E217BE34BE}" type="slidenum">
              <a:rPr lang="en-US" smtClean="0"/>
              <a:t>‹#›</a:t>
            </a:fld>
            <a:endParaRPr lang="en-US"/>
          </a:p>
        </p:txBody>
      </p:sp>
    </p:spTree>
    <p:extLst>
      <p:ext uri="{BB962C8B-B14F-4D97-AF65-F5344CB8AC3E}">
        <p14:creationId xmlns:p14="http://schemas.microsoft.com/office/powerpoint/2010/main" val="584677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90CE-05DF-4C86-A852-00B977E908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A2469C-2F0E-4BF5-806A-64E4F6B2B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307141-47BA-410D-B7E8-946F7E107F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D46753-23AB-4CF5-A9D4-D23C19D260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0A9A0E-E3B4-4F2E-9573-62780A6708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FC1EA0-6221-4441-A5B3-B2772936DB2C}"/>
              </a:ext>
            </a:extLst>
          </p:cNvPr>
          <p:cNvSpPr>
            <a:spLocks noGrp="1"/>
          </p:cNvSpPr>
          <p:nvPr>
            <p:ph type="dt" sz="half" idx="10"/>
          </p:nvPr>
        </p:nvSpPr>
        <p:spPr/>
        <p:txBody>
          <a:bodyPr/>
          <a:lstStyle/>
          <a:p>
            <a:fld id="{07D94973-42E4-4895-A8DA-A29CB13C9714}" type="datetimeFigureOut">
              <a:rPr lang="en-US" smtClean="0"/>
              <a:t>5/1/2023</a:t>
            </a:fld>
            <a:endParaRPr lang="en-US"/>
          </a:p>
        </p:txBody>
      </p:sp>
      <p:sp>
        <p:nvSpPr>
          <p:cNvPr id="8" name="Footer Placeholder 7">
            <a:extLst>
              <a:ext uri="{FF2B5EF4-FFF2-40B4-BE49-F238E27FC236}">
                <a16:creationId xmlns:a16="http://schemas.microsoft.com/office/drawing/2014/main" id="{392820F5-052B-4E46-83D2-73C4AFD702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5A7710-CBC5-46D0-ADFD-5AC247FA1C98}"/>
              </a:ext>
            </a:extLst>
          </p:cNvPr>
          <p:cNvSpPr>
            <a:spLocks noGrp="1"/>
          </p:cNvSpPr>
          <p:nvPr>
            <p:ph type="sldNum" sz="quarter" idx="12"/>
          </p:nvPr>
        </p:nvSpPr>
        <p:spPr/>
        <p:txBody>
          <a:bodyPr/>
          <a:lstStyle/>
          <a:p>
            <a:fld id="{EB0D5362-B006-4870-98AE-E7E217BE34BE}" type="slidenum">
              <a:rPr lang="en-US" smtClean="0"/>
              <a:t>‹#›</a:t>
            </a:fld>
            <a:endParaRPr lang="en-US"/>
          </a:p>
        </p:txBody>
      </p:sp>
    </p:spTree>
    <p:extLst>
      <p:ext uri="{BB962C8B-B14F-4D97-AF65-F5344CB8AC3E}">
        <p14:creationId xmlns:p14="http://schemas.microsoft.com/office/powerpoint/2010/main" val="226307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BDDAA-B36E-460D-A34B-E0FD2D04CD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7A2A58-789B-477C-848F-DF30FFE384B2}"/>
              </a:ext>
            </a:extLst>
          </p:cNvPr>
          <p:cNvSpPr>
            <a:spLocks noGrp="1"/>
          </p:cNvSpPr>
          <p:nvPr>
            <p:ph type="dt" sz="half" idx="10"/>
          </p:nvPr>
        </p:nvSpPr>
        <p:spPr/>
        <p:txBody>
          <a:bodyPr/>
          <a:lstStyle/>
          <a:p>
            <a:fld id="{07D94973-42E4-4895-A8DA-A29CB13C9714}" type="datetimeFigureOut">
              <a:rPr lang="en-US" smtClean="0"/>
              <a:t>5/1/2023</a:t>
            </a:fld>
            <a:endParaRPr lang="en-US"/>
          </a:p>
        </p:txBody>
      </p:sp>
      <p:sp>
        <p:nvSpPr>
          <p:cNvPr id="4" name="Footer Placeholder 3">
            <a:extLst>
              <a:ext uri="{FF2B5EF4-FFF2-40B4-BE49-F238E27FC236}">
                <a16:creationId xmlns:a16="http://schemas.microsoft.com/office/drawing/2014/main" id="{4DA80AB1-EA7F-491B-8A4E-BED5220B94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F311F1-83FD-4BE7-8C8E-CA607F0D9A17}"/>
              </a:ext>
            </a:extLst>
          </p:cNvPr>
          <p:cNvSpPr>
            <a:spLocks noGrp="1"/>
          </p:cNvSpPr>
          <p:nvPr>
            <p:ph type="sldNum" sz="quarter" idx="12"/>
          </p:nvPr>
        </p:nvSpPr>
        <p:spPr/>
        <p:txBody>
          <a:bodyPr/>
          <a:lstStyle/>
          <a:p>
            <a:fld id="{EB0D5362-B006-4870-98AE-E7E217BE34BE}" type="slidenum">
              <a:rPr lang="en-US" smtClean="0"/>
              <a:t>‹#›</a:t>
            </a:fld>
            <a:endParaRPr lang="en-US"/>
          </a:p>
        </p:txBody>
      </p:sp>
    </p:spTree>
    <p:extLst>
      <p:ext uri="{BB962C8B-B14F-4D97-AF65-F5344CB8AC3E}">
        <p14:creationId xmlns:p14="http://schemas.microsoft.com/office/powerpoint/2010/main" val="78203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53EC58-531B-4674-9FA6-B1B707BD56F3}"/>
              </a:ext>
            </a:extLst>
          </p:cNvPr>
          <p:cNvSpPr>
            <a:spLocks noGrp="1"/>
          </p:cNvSpPr>
          <p:nvPr>
            <p:ph type="dt" sz="half" idx="10"/>
          </p:nvPr>
        </p:nvSpPr>
        <p:spPr/>
        <p:txBody>
          <a:bodyPr/>
          <a:lstStyle/>
          <a:p>
            <a:fld id="{07D94973-42E4-4895-A8DA-A29CB13C9714}" type="datetimeFigureOut">
              <a:rPr lang="en-US" smtClean="0"/>
              <a:t>5/1/2023</a:t>
            </a:fld>
            <a:endParaRPr lang="en-US"/>
          </a:p>
        </p:txBody>
      </p:sp>
      <p:sp>
        <p:nvSpPr>
          <p:cNvPr id="3" name="Footer Placeholder 2">
            <a:extLst>
              <a:ext uri="{FF2B5EF4-FFF2-40B4-BE49-F238E27FC236}">
                <a16:creationId xmlns:a16="http://schemas.microsoft.com/office/drawing/2014/main" id="{D001DED7-ADCD-4937-B79D-42032645E4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9A7B05-4154-42B6-8424-4CACB23818F0}"/>
              </a:ext>
            </a:extLst>
          </p:cNvPr>
          <p:cNvSpPr>
            <a:spLocks noGrp="1"/>
          </p:cNvSpPr>
          <p:nvPr>
            <p:ph type="sldNum" sz="quarter" idx="12"/>
          </p:nvPr>
        </p:nvSpPr>
        <p:spPr/>
        <p:txBody>
          <a:bodyPr/>
          <a:lstStyle/>
          <a:p>
            <a:fld id="{EB0D5362-B006-4870-98AE-E7E217BE34BE}" type="slidenum">
              <a:rPr lang="en-US" smtClean="0"/>
              <a:t>‹#›</a:t>
            </a:fld>
            <a:endParaRPr lang="en-US"/>
          </a:p>
        </p:txBody>
      </p:sp>
    </p:spTree>
    <p:extLst>
      <p:ext uri="{BB962C8B-B14F-4D97-AF65-F5344CB8AC3E}">
        <p14:creationId xmlns:p14="http://schemas.microsoft.com/office/powerpoint/2010/main" val="373365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18F64-D02F-4A83-8D6A-7156674923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48FF1C-813C-43ED-A95C-338D2D764A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777B9E-ADF2-49FD-86AE-02CC0249D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18ED52-F41E-472F-BB34-979D133961D6}"/>
              </a:ext>
            </a:extLst>
          </p:cNvPr>
          <p:cNvSpPr>
            <a:spLocks noGrp="1"/>
          </p:cNvSpPr>
          <p:nvPr>
            <p:ph type="dt" sz="half" idx="10"/>
          </p:nvPr>
        </p:nvSpPr>
        <p:spPr/>
        <p:txBody>
          <a:bodyPr/>
          <a:lstStyle/>
          <a:p>
            <a:fld id="{07D94973-42E4-4895-A8DA-A29CB13C9714}" type="datetimeFigureOut">
              <a:rPr lang="en-US" smtClean="0"/>
              <a:t>5/1/2023</a:t>
            </a:fld>
            <a:endParaRPr lang="en-US"/>
          </a:p>
        </p:txBody>
      </p:sp>
      <p:sp>
        <p:nvSpPr>
          <p:cNvPr id="6" name="Footer Placeholder 5">
            <a:extLst>
              <a:ext uri="{FF2B5EF4-FFF2-40B4-BE49-F238E27FC236}">
                <a16:creationId xmlns:a16="http://schemas.microsoft.com/office/drawing/2014/main" id="{3B685043-017C-43DA-B2CF-FCF4485BAB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62902-BB1F-4AC6-8542-F5863468C10B}"/>
              </a:ext>
            </a:extLst>
          </p:cNvPr>
          <p:cNvSpPr>
            <a:spLocks noGrp="1"/>
          </p:cNvSpPr>
          <p:nvPr>
            <p:ph type="sldNum" sz="quarter" idx="12"/>
          </p:nvPr>
        </p:nvSpPr>
        <p:spPr/>
        <p:txBody>
          <a:bodyPr/>
          <a:lstStyle/>
          <a:p>
            <a:fld id="{EB0D5362-B006-4870-98AE-E7E217BE34BE}" type="slidenum">
              <a:rPr lang="en-US" smtClean="0"/>
              <a:t>‹#›</a:t>
            </a:fld>
            <a:endParaRPr lang="en-US"/>
          </a:p>
        </p:txBody>
      </p:sp>
    </p:spTree>
    <p:extLst>
      <p:ext uri="{BB962C8B-B14F-4D97-AF65-F5344CB8AC3E}">
        <p14:creationId xmlns:p14="http://schemas.microsoft.com/office/powerpoint/2010/main" val="3736292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46F4-BF30-41D5-B333-A39CD9B77B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2133B9-4AAA-48FF-A968-1719D17298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341DF0-7604-43C7-8D20-094225535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428D20-05F3-493C-BA86-BD75F887816E}"/>
              </a:ext>
            </a:extLst>
          </p:cNvPr>
          <p:cNvSpPr>
            <a:spLocks noGrp="1"/>
          </p:cNvSpPr>
          <p:nvPr>
            <p:ph type="dt" sz="half" idx="10"/>
          </p:nvPr>
        </p:nvSpPr>
        <p:spPr/>
        <p:txBody>
          <a:bodyPr/>
          <a:lstStyle/>
          <a:p>
            <a:fld id="{07D94973-42E4-4895-A8DA-A29CB13C9714}" type="datetimeFigureOut">
              <a:rPr lang="en-US" smtClean="0"/>
              <a:t>5/1/2023</a:t>
            </a:fld>
            <a:endParaRPr lang="en-US"/>
          </a:p>
        </p:txBody>
      </p:sp>
      <p:sp>
        <p:nvSpPr>
          <p:cNvPr id="6" name="Footer Placeholder 5">
            <a:extLst>
              <a:ext uri="{FF2B5EF4-FFF2-40B4-BE49-F238E27FC236}">
                <a16:creationId xmlns:a16="http://schemas.microsoft.com/office/drawing/2014/main" id="{CE5FEA55-EE3F-4DC9-8279-BF74CCD5F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E10110-811E-4570-99C3-DA0D229A4439}"/>
              </a:ext>
            </a:extLst>
          </p:cNvPr>
          <p:cNvSpPr>
            <a:spLocks noGrp="1"/>
          </p:cNvSpPr>
          <p:nvPr>
            <p:ph type="sldNum" sz="quarter" idx="12"/>
          </p:nvPr>
        </p:nvSpPr>
        <p:spPr/>
        <p:txBody>
          <a:bodyPr/>
          <a:lstStyle/>
          <a:p>
            <a:fld id="{EB0D5362-B006-4870-98AE-E7E217BE34BE}" type="slidenum">
              <a:rPr lang="en-US" smtClean="0"/>
              <a:t>‹#›</a:t>
            </a:fld>
            <a:endParaRPr lang="en-US"/>
          </a:p>
        </p:txBody>
      </p:sp>
    </p:spTree>
    <p:extLst>
      <p:ext uri="{BB962C8B-B14F-4D97-AF65-F5344CB8AC3E}">
        <p14:creationId xmlns:p14="http://schemas.microsoft.com/office/powerpoint/2010/main" val="142717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983E5-85C8-42A2-A73B-C4347447C7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A0D7B-C918-4968-8F89-9CAA5110B7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99DCD-5C8F-46E8-9E2D-BF8A3A589C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94973-42E4-4895-A8DA-A29CB13C9714}" type="datetimeFigureOut">
              <a:rPr lang="en-US" smtClean="0"/>
              <a:t>5/1/2023</a:t>
            </a:fld>
            <a:endParaRPr lang="en-US"/>
          </a:p>
        </p:txBody>
      </p:sp>
      <p:sp>
        <p:nvSpPr>
          <p:cNvPr id="5" name="Footer Placeholder 4">
            <a:extLst>
              <a:ext uri="{FF2B5EF4-FFF2-40B4-BE49-F238E27FC236}">
                <a16:creationId xmlns:a16="http://schemas.microsoft.com/office/drawing/2014/main" id="{1837B295-CF6E-4A5F-A3F8-3F784AB789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33ABE4-0A7B-46A4-95A8-8C247D9692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D5362-B006-4870-98AE-E7E217BE34BE}" type="slidenum">
              <a:rPr lang="en-US" smtClean="0"/>
              <a:t>‹#›</a:t>
            </a:fld>
            <a:endParaRPr lang="en-US"/>
          </a:p>
        </p:txBody>
      </p:sp>
    </p:spTree>
    <p:extLst>
      <p:ext uri="{BB962C8B-B14F-4D97-AF65-F5344CB8AC3E}">
        <p14:creationId xmlns:p14="http://schemas.microsoft.com/office/powerpoint/2010/main" val="454161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afuture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AFA0B8-320D-47C6-89F3-70EA13B851E0}"/>
              </a:ext>
            </a:extLst>
          </p:cNvPr>
          <p:cNvSpPr>
            <a:spLocks noGrp="1"/>
          </p:cNvSpPr>
          <p:nvPr>
            <p:ph type="ctrTitle"/>
          </p:nvPr>
        </p:nvSpPr>
        <p:spPr>
          <a:xfrm>
            <a:off x="6592164" y="735291"/>
            <a:ext cx="5180454" cy="5363851"/>
          </a:xfrm>
        </p:spPr>
        <p:txBody>
          <a:bodyPr anchor="b">
            <a:normAutofit fontScale="90000"/>
          </a:bodyPr>
          <a:lstStyle/>
          <a:p>
            <a:r>
              <a:rPr lang="en-US" dirty="0">
                <a:solidFill>
                  <a:schemeClr val="bg1"/>
                </a:solidFill>
              </a:rPr>
              <a:t>A step-by-step guide on completing the Dual Enrollment Application using Ga Futures</a:t>
            </a:r>
          </a:p>
        </p:txBody>
      </p:sp>
      <p:sp>
        <p:nvSpPr>
          <p:cNvPr id="1029"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0"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Image result for paulding county school district logo">
            <a:extLst>
              <a:ext uri="{FF2B5EF4-FFF2-40B4-BE49-F238E27FC236}">
                <a16:creationId xmlns:a16="http://schemas.microsoft.com/office/drawing/2014/main" id="{CACB284C-AD95-4778-93D3-9D0E5A494A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9382" y="1124165"/>
            <a:ext cx="4047843" cy="324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852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7</a:t>
            </a:r>
          </a:p>
        </p:txBody>
      </p:sp>
      <p:sp>
        <p:nvSpPr>
          <p:cNvPr id="10" name="TextBox 9">
            <a:extLst>
              <a:ext uri="{FF2B5EF4-FFF2-40B4-BE49-F238E27FC236}">
                <a16:creationId xmlns:a16="http://schemas.microsoft.com/office/drawing/2014/main" id="{219BFBD0-F75F-408D-906E-A5E477575687}"/>
              </a:ext>
            </a:extLst>
          </p:cNvPr>
          <p:cNvSpPr txBox="1"/>
          <p:nvPr/>
        </p:nvSpPr>
        <p:spPr>
          <a:xfrm>
            <a:off x="4428877" y="190501"/>
            <a:ext cx="7052351" cy="646331"/>
          </a:xfrm>
          <a:prstGeom prst="rect">
            <a:avLst/>
          </a:prstGeom>
          <a:noFill/>
        </p:spPr>
        <p:txBody>
          <a:bodyPr wrap="square" rtlCol="0">
            <a:spAutoFit/>
          </a:bodyPr>
          <a:lstStyle/>
          <a:p>
            <a:pPr marL="285750" indent="-285750">
              <a:buFont typeface="Arial" panose="020B0604020202020204" pitchFamily="34" charset="0"/>
              <a:buChar char="•"/>
            </a:pPr>
            <a:r>
              <a:rPr lang="en-US" dirty="0"/>
              <a:t>Select the “Add Colleges” from your Dual Enrollment Profile.</a:t>
            </a:r>
          </a:p>
          <a:p>
            <a:endParaRPr lang="en-US" dirty="0"/>
          </a:p>
        </p:txBody>
      </p:sp>
      <p:pic>
        <p:nvPicPr>
          <p:cNvPr id="4" name="Picture 3">
            <a:extLst>
              <a:ext uri="{FF2B5EF4-FFF2-40B4-BE49-F238E27FC236}">
                <a16:creationId xmlns:a16="http://schemas.microsoft.com/office/drawing/2014/main" id="{ECC2C2BD-515E-4CB3-9502-EBFA4EEE3530}"/>
              </a:ext>
            </a:extLst>
          </p:cNvPr>
          <p:cNvPicPr>
            <a:picLocks noChangeAspect="1"/>
          </p:cNvPicPr>
          <p:nvPr/>
        </p:nvPicPr>
        <p:blipFill>
          <a:blip r:embed="rId2"/>
          <a:stretch>
            <a:fillRect/>
          </a:stretch>
        </p:blipFill>
        <p:spPr>
          <a:xfrm>
            <a:off x="4015391" y="3033073"/>
            <a:ext cx="7879322" cy="3438084"/>
          </a:xfrm>
          <a:prstGeom prst="rect">
            <a:avLst/>
          </a:prstGeom>
        </p:spPr>
      </p:pic>
      <p:sp>
        <p:nvSpPr>
          <p:cNvPr id="5" name="Arrow: Right 4">
            <a:extLst>
              <a:ext uri="{FF2B5EF4-FFF2-40B4-BE49-F238E27FC236}">
                <a16:creationId xmlns:a16="http://schemas.microsoft.com/office/drawing/2014/main" id="{A1A80379-ABA2-43C4-9D3A-DF8055B6D5A0}"/>
              </a:ext>
            </a:extLst>
          </p:cNvPr>
          <p:cNvSpPr/>
          <p:nvPr/>
        </p:nvSpPr>
        <p:spPr>
          <a:xfrm>
            <a:off x="2759104" y="5059816"/>
            <a:ext cx="1155672" cy="39592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319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8</a:t>
            </a:r>
          </a:p>
        </p:txBody>
      </p:sp>
      <p:sp>
        <p:nvSpPr>
          <p:cNvPr id="6" name="TextBox 5">
            <a:extLst>
              <a:ext uri="{FF2B5EF4-FFF2-40B4-BE49-F238E27FC236}">
                <a16:creationId xmlns:a16="http://schemas.microsoft.com/office/drawing/2014/main" id="{33045EED-FF6D-47A9-90FD-B4709CB9E68B}"/>
              </a:ext>
            </a:extLst>
          </p:cNvPr>
          <p:cNvSpPr txBox="1"/>
          <p:nvPr/>
        </p:nvSpPr>
        <p:spPr>
          <a:xfrm>
            <a:off x="4751109" y="358219"/>
            <a:ext cx="6881567" cy="2123658"/>
          </a:xfrm>
          <a:prstGeom prst="rect">
            <a:avLst/>
          </a:prstGeom>
          <a:noFill/>
        </p:spPr>
        <p:txBody>
          <a:bodyPr wrap="square" rtlCol="0">
            <a:spAutoFit/>
          </a:bodyPr>
          <a:lstStyle/>
          <a:p>
            <a:pPr marL="285750" indent="-285750">
              <a:buFont typeface="Arial" panose="020B0604020202020204" pitchFamily="34" charset="0"/>
              <a:buChar char="•"/>
            </a:pPr>
            <a:r>
              <a:rPr lang="en-US" dirty="0"/>
              <a:t>Select the college you plan on participating in the dual enrollment program.</a:t>
            </a:r>
          </a:p>
          <a:p>
            <a:pPr marL="742950" lvl="1" indent="-285750">
              <a:buFont typeface="Arial" panose="020B0604020202020204" pitchFamily="34" charset="0"/>
              <a:buChar char="•"/>
            </a:pPr>
            <a:r>
              <a:rPr lang="en-US" sz="1600" dirty="0"/>
              <a:t>You may select more than one college if you plan on dual enrolling at two different institutions. </a:t>
            </a:r>
          </a:p>
          <a:p>
            <a:pPr lvl="1"/>
            <a:endParaRPr lang="en-US" sz="1600" dirty="0"/>
          </a:p>
          <a:p>
            <a:pPr marL="285750" indent="-285750">
              <a:buFont typeface="Arial" panose="020B0604020202020204" pitchFamily="34" charset="0"/>
              <a:buChar char="•"/>
            </a:pPr>
            <a:r>
              <a:rPr lang="en-US" sz="1600" dirty="0"/>
              <a:t>When you’ve added the college(s), select “Add Colleges” for the information to save. Next, select “Return to my Dual Enrollment Profile.” This will automatically save and there is no submit button. </a:t>
            </a:r>
          </a:p>
        </p:txBody>
      </p:sp>
      <p:sp>
        <p:nvSpPr>
          <p:cNvPr id="9" name="Arrow: Right 8">
            <a:extLst>
              <a:ext uri="{FF2B5EF4-FFF2-40B4-BE49-F238E27FC236}">
                <a16:creationId xmlns:a16="http://schemas.microsoft.com/office/drawing/2014/main" id="{17278329-C5FB-4A36-91D3-D6170124F352}"/>
              </a:ext>
            </a:extLst>
          </p:cNvPr>
          <p:cNvSpPr/>
          <p:nvPr/>
        </p:nvSpPr>
        <p:spPr>
          <a:xfrm>
            <a:off x="2792274" y="5852160"/>
            <a:ext cx="1033670" cy="34190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4232671-6BFD-47C9-8A99-413D74345A2A}"/>
              </a:ext>
            </a:extLst>
          </p:cNvPr>
          <p:cNvSpPr/>
          <p:nvPr/>
        </p:nvSpPr>
        <p:spPr>
          <a:xfrm>
            <a:off x="2792274" y="5440017"/>
            <a:ext cx="1033670" cy="34190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99D8587-947B-4415-8F82-CAF8FA115CE0}"/>
              </a:ext>
            </a:extLst>
          </p:cNvPr>
          <p:cNvSpPr/>
          <p:nvPr/>
        </p:nvSpPr>
        <p:spPr>
          <a:xfrm>
            <a:off x="2792274" y="4001245"/>
            <a:ext cx="1033670" cy="34190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0A6E053-A233-458F-8A6F-B995F6F3D776}"/>
              </a:ext>
            </a:extLst>
          </p:cNvPr>
          <p:cNvPicPr>
            <a:picLocks noChangeAspect="1"/>
          </p:cNvPicPr>
          <p:nvPr/>
        </p:nvPicPr>
        <p:blipFill>
          <a:blip r:embed="rId2"/>
          <a:stretch>
            <a:fillRect/>
          </a:stretch>
        </p:blipFill>
        <p:spPr>
          <a:xfrm>
            <a:off x="3914775" y="3524250"/>
            <a:ext cx="7791450" cy="2790825"/>
          </a:xfrm>
          <a:prstGeom prst="rect">
            <a:avLst/>
          </a:prstGeom>
        </p:spPr>
      </p:pic>
    </p:spTree>
    <p:extLst>
      <p:ext uri="{BB962C8B-B14F-4D97-AF65-F5344CB8AC3E}">
        <p14:creationId xmlns:p14="http://schemas.microsoft.com/office/powerpoint/2010/main" val="176066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a:solidFill>
                  <a:schemeClr val="bg1"/>
                </a:solidFill>
              </a:rPr>
              <a:t>Step 9</a:t>
            </a:r>
            <a:endParaRPr lang="en-US" sz="3600" dirty="0">
              <a:solidFill>
                <a:schemeClr val="bg1"/>
              </a:solidFill>
            </a:endParaRPr>
          </a:p>
        </p:txBody>
      </p:sp>
      <p:sp>
        <p:nvSpPr>
          <p:cNvPr id="3" name="TextBox 2">
            <a:extLst>
              <a:ext uri="{FF2B5EF4-FFF2-40B4-BE49-F238E27FC236}">
                <a16:creationId xmlns:a16="http://schemas.microsoft.com/office/drawing/2014/main" id="{BF1B085F-2B4C-449B-9CD0-1B6A11A11B3C}"/>
              </a:ext>
            </a:extLst>
          </p:cNvPr>
          <p:cNvSpPr txBox="1"/>
          <p:nvPr/>
        </p:nvSpPr>
        <p:spPr>
          <a:xfrm>
            <a:off x="4405023" y="190501"/>
            <a:ext cx="766505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Your Parent/Guardian will need to review your application and submit the Participation Agreement Form. Parent/Guardian will receive an email from noreply@gsfc.org to the email you designated in your application. </a:t>
            </a:r>
          </a:p>
          <a:p>
            <a:pPr marL="285750" indent="-285750">
              <a:buFont typeface="Arial" panose="020B0604020202020204" pitchFamily="34" charset="0"/>
              <a:buChar char="•"/>
            </a:pPr>
            <a:r>
              <a:rPr lang="en-US" dirty="0"/>
              <a:t>The email will look like the example below. The Parent/Guardian should select the link “Access the Parent/Guardian Participation Agreement.”</a:t>
            </a: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EFB1035C-9FC7-44ED-88C6-0CFA8E6857B5}"/>
              </a:ext>
            </a:extLst>
          </p:cNvPr>
          <p:cNvPicPr>
            <a:picLocks noChangeAspect="1"/>
          </p:cNvPicPr>
          <p:nvPr/>
        </p:nvPicPr>
        <p:blipFill>
          <a:blip r:embed="rId2"/>
          <a:stretch>
            <a:fillRect/>
          </a:stretch>
        </p:blipFill>
        <p:spPr>
          <a:xfrm>
            <a:off x="6210407" y="2155630"/>
            <a:ext cx="4457700" cy="4391025"/>
          </a:xfrm>
          <a:prstGeom prst="rect">
            <a:avLst/>
          </a:prstGeom>
        </p:spPr>
      </p:pic>
      <p:sp>
        <p:nvSpPr>
          <p:cNvPr id="10" name="Arrow: Right 9">
            <a:extLst>
              <a:ext uri="{FF2B5EF4-FFF2-40B4-BE49-F238E27FC236}">
                <a16:creationId xmlns:a16="http://schemas.microsoft.com/office/drawing/2014/main" id="{71107535-5BD0-49C2-B4EE-5C6B4611F6AE}"/>
              </a:ext>
            </a:extLst>
          </p:cNvPr>
          <p:cNvSpPr/>
          <p:nvPr/>
        </p:nvSpPr>
        <p:spPr>
          <a:xfrm>
            <a:off x="4947924" y="4817636"/>
            <a:ext cx="1033670" cy="34190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0726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9 Cont.</a:t>
            </a:r>
          </a:p>
        </p:txBody>
      </p:sp>
      <p:sp>
        <p:nvSpPr>
          <p:cNvPr id="3" name="TextBox 2">
            <a:extLst>
              <a:ext uri="{FF2B5EF4-FFF2-40B4-BE49-F238E27FC236}">
                <a16:creationId xmlns:a16="http://schemas.microsoft.com/office/drawing/2014/main" id="{BF1B085F-2B4C-449B-9CD0-1B6A11A11B3C}"/>
              </a:ext>
            </a:extLst>
          </p:cNvPr>
          <p:cNvSpPr txBox="1"/>
          <p:nvPr/>
        </p:nvSpPr>
        <p:spPr>
          <a:xfrm>
            <a:off x="4405023" y="190501"/>
            <a:ext cx="7665057"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The parent/Guardian will need your Application ID or Social Security Number to move forward to the next step. Enter this information in the required box.</a:t>
            </a:r>
          </a:p>
          <a:p>
            <a:pPr marL="285750" indent="-285750">
              <a:buFont typeface="Arial" panose="020B0604020202020204" pitchFamily="34" charset="0"/>
              <a:buChar char="•"/>
            </a:pPr>
            <a:r>
              <a:rPr lang="en-US" dirty="0"/>
              <a:t>Once this information has been entered, select the “submit” button.  </a:t>
            </a:r>
          </a:p>
        </p:txBody>
      </p:sp>
      <p:pic>
        <p:nvPicPr>
          <p:cNvPr id="5" name="Picture 4">
            <a:extLst>
              <a:ext uri="{FF2B5EF4-FFF2-40B4-BE49-F238E27FC236}">
                <a16:creationId xmlns:a16="http://schemas.microsoft.com/office/drawing/2014/main" id="{48E84B99-23A4-45F2-BB75-D1D1211024DB}"/>
              </a:ext>
            </a:extLst>
          </p:cNvPr>
          <p:cNvPicPr>
            <a:picLocks noChangeAspect="1"/>
          </p:cNvPicPr>
          <p:nvPr/>
        </p:nvPicPr>
        <p:blipFill>
          <a:blip r:embed="rId2"/>
          <a:stretch>
            <a:fillRect/>
          </a:stretch>
        </p:blipFill>
        <p:spPr>
          <a:xfrm>
            <a:off x="4405023" y="2581814"/>
            <a:ext cx="7155945" cy="4085685"/>
          </a:xfrm>
          <a:prstGeom prst="rect">
            <a:avLst/>
          </a:prstGeom>
        </p:spPr>
      </p:pic>
      <p:sp>
        <p:nvSpPr>
          <p:cNvPr id="9" name="Arrow: Right 8">
            <a:extLst>
              <a:ext uri="{FF2B5EF4-FFF2-40B4-BE49-F238E27FC236}">
                <a16:creationId xmlns:a16="http://schemas.microsoft.com/office/drawing/2014/main" id="{80D4D268-480B-47AC-981D-F87699E6DF09}"/>
              </a:ext>
            </a:extLst>
          </p:cNvPr>
          <p:cNvSpPr/>
          <p:nvPr/>
        </p:nvSpPr>
        <p:spPr>
          <a:xfrm>
            <a:off x="3100179" y="4167186"/>
            <a:ext cx="1033670" cy="34190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6A6CC5CA-1046-4ACE-A4B3-82CAEBCCA058}"/>
              </a:ext>
            </a:extLst>
          </p:cNvPr>
          <p:cNvSpPr/>
          <p:nvPr/>
        </p:nvSpPr>
        <p:spPr>
          <a:xfrm>
            <a:off x="3100179" y="5743034"/>
            <a:ext cx="1033670" cy="34190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566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9 Cont.</a:t>
            </a:r>
          </a:p>
        </p:txBody>
      </p:sp>
      <p:sp>
        <p:nvSpPr>
          <p:cNvPr id="3" name="TextBox 2">
            <a:extLst>
              <a:ext uri="{FF2B5EF4-FFF2-40B4-BE49-F238E27FC236}">
                <a16:creationId xmlns:a16="http://schemas.microsoft.com/office/drawing/2014/main" id="{BF1B085F-2B4C-449B-9CD0-1B6A11A11B3C}"/>
              </a:ext>
            </a:extLst>
          </p:cNvPr>
          <p:cNvSpPr txBox="1"/>
          <p:nvPr/>
        </p:nvSpPr>
        <p:spPr>
          <a:xfrm>
            <a:off x="4405023" y="190501"/>
            <a:ext cx="7665057" cy="646331"/>
          </a:xfrm>
          <a:prstGeom prst="rect">
            <a:avLst/>
          </a:prstGeom>
          <a:noFill/>
        </p:spPr>
        <p:txBody>
          <a:bodyPr wrap="square" rtlCol="0">
            <a:spAutoFit/>
          </a:bodyPr>
          <a:lstStyle/>
          <a:p>
            <a:pPr marL="285750" indent="-285750">
              <a:buFont typeface="Arial" panose="020B0604020202020204" pitchFamily="34" charset="0"/>
              <a:buChar char="•"/>
            </a:pPr>
            <a:r>
              <a:rPr lang="en-US" dirty="0"/>
              <a:t>Next, the Parent/Guardian will read each section of the Participation Agreement form and check the required boxes. </a:t>
            </a:r>
          </a:p>
        </p:txBody>
      </p:sp>
      <p:pic>
        <p:nvPicPr>
          <p:cNvPr id="4" name="Picture 3">
            <a:extLst>
              <a:ext uri="{FF2B5EF4-FFF2-40B4-BE49-F238E27FC236}">
                <a16:creationId xmlns:a16="http://schemas.microsoft.com/office/drawing/2014/main" id="{9A66533F-AEC3-420F-9F50-69E7EDBC8343}"/>
              </a:ext>
            </a:extLst>
          </p:cNvPr>
          <p:cNvPicPr>
            <a:picLocks noChangeAspect="1"/>
          </p:cNvPicPr>
          <p:nvPr/>
        </p:nvPicPr>
        <p:blipFill>
          <a:blip r:embed="rId2"/>
          <a:stretch>
            <a:fillRect/>
          </a:stretch>
        </p:blipFill>
        <p:spPr>
          <a:xfrm>
            <a:off x="6050111" y="1232756"/>
            <a:ext cx="4225105" cy="5337845"/>
          </a:xfrm>
          <a:prstGeom prst="rect">
            <a:avLst/>
          </a:prstGeom>
        </p:spPr>
      </p:pic>
      <p:sp>
        <p:nvSpPr>
          <p:cNvPr id="6" name="Arrow: U-Turn 5">
            <a:extLst>
              <a:ext uri="{FF2B5EF4-FFF2-40B4-BE49-F238E27FC236}">
                <a16:creationId xmlns:a16="http://schemas.microsoft.com/office/drawing/2014/main" id="{4A1E77A6-BCE5-47EE-801A-B40C693EF3D7}"/>
              </a:ext>
            </a:extLst>
          </p:cNvPr>
          <p:cNvSpPr/>
          <p:nvPr/>
        </p:nvSpPr>
        <p:spPr>
          <a:xfrm rot="5400000">
            <a:off x="6884599" y="2196445"/>
            <a:ext cx="904974" cy="744718"/>
          </a:xfrm>
          <a:prstGeom prst="utur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0538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9 Cont.</a:t>
            </a:r>
          </a:p>
        </p:txBody>
      </p:sp>
      <p:sp>
        <p:nvSpPr>
          <p:cNvPr id="3" name="TextBox 2">
            <a:extLst>
              <a:ext uri="{FF2B5EF4-FFF2-40B4-BE49-F238E27FC236}">
                <a16:creationId xmlns:a16="http://schemas.microsoft.com/office/drawing/2014/main" id="{BF1B085F-2B4C-449B-9CD0-1B6A11A11B3C}"/>
              </a:ext>
            </a:extLst>
          </p:cNvPr>
          <p:cNvSpPr txBox="1"/>
          <p:nvPr/>
        </p:nvSpPr>
        <p:spPr>
          <a:xfrm>
            <a:off x="4405023" y="190501"/>
            <a:ext cx="766505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Next, the Parent/Guardian will read the Hope Grant Implications and check the “I Understand” box. </a:t>
            </a:r>
          </a:p>
          <a:p>
            <a:pPr marL="285750" indent="-285750">
              <a:buFont typeface="Arial" panose="020B0604020202020204" pitchFamily="34" charset="0"/>
              <a:buChar char="•"/>
            </a:pPr>
            <a:r>
              <a:rPr lang="en-US" dirty="0"/>
              <a:t>The Parent/Guardian will also need to read the certification statement, acknowledge consent, and sign electronically. </a:t>
            </a:r>
          </a:p>
          <a:p>
            <a:pPr marL="285750" indent="-285750">
              <a:buFont typeface="Arial" panose="020B0604020202020204" pitchFamily="34" charset="0"/>
              <a:buChar char="•"/>
            </a:pPr>
            <a:r>
              <a:rPr lang="en-US" dirty="0"/>
              <a:t>After the Parent/Guardian has completed these steps, select “submit.”</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71F0B5E4-F85D-460F-8A82-0D3FA951BDCC}"/>
              </a:ext>
            </a:extLst>
          </p:cNvPr>
          <p:cNvPicPr>
            <a:picLocks noChangeAspect="1"/>
          </p:cNvPicPr>
          <p:nvPr/>
        </p:nvPicPr>
        <p:blipFill>
          <a:blip r:embed="rId2"/>
          <a:stretch>
            <a:fillRect/>
          </a:stretch>
        </p:blipFill>
        <p:spPr>
          <a:xfrm>
            <a:off x="4557367" y="1727144"/>
            <a:ext cx="6704340" cy="4579388"/>
          </a:xfrm>
          <a:prstGeom prst="rect">
            <a:avLst/>
          </a:prstGeom>
        </p:spPr>
      </p:pic>
      <p:sp>
        <p:nvSpPr>
          <p:cNvPr id="7" name="Arrow: Left 6">
            <a:extLst>
              <a:ext uri="{FF2B5EF4-FFF2-40B4-BE49-F238E27FC236}">
                <a16:creationId xmlns:a16="http://schemas.microsoft.com/office/drawing/2014/main" id="{AFE0B7D8-7B91-4672-89B9-C6AD85837D10}"/>
              </a:ext>
            </a:extLst>
          </p:cNvPr>
          <p:cNvSpPr/>
          <p:nvPr/>
        </p:nvSpPr>
        <p:spPr>
          <a:xfrm>
            <a:off x="7909537" y="2960067"/>
            <a:ext cx="1064348" cy="23709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53950475-E5B9-4C29-8E7E-C4576CDBD2E3}"/>
              </a:ext>
            </a:extLst>
          </p:cNvPr>
          <p:cNvSpPr/>
          <p:nvPr/>
        </p:nvSpPr>
        <p:spPr>
          <a:xfrm>
            <a:off x="3371353" y="4187959"/>
            <a:ext cx="1033670" cy="32397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4077994A-1252-42F6-93A6-06B7FBB627B3}"/>
              </a:ext>
            </a:extLst>
          </p:cNvPr>
          <p:cNvSpPr/>
          <p:nvPr/>
        </p:nvSpPr>
        <p:spPr>
          <a:xfrm>
            <a:off x="3371353" y="5615648"/>
            <a:ext cx="1033670" cy="32397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2E37933-15D9-E006-3C37-BB44D91A4296}"/>
              </a:ext>
            </a:extLst>
          </p:cNvPr>
          <p:cNvSpPr/>
          <p:nvPr/>
        </p:nvSpPr>
        <p:spPr>
          <a:xfrm>
            <a:off x="5629013" y="4613945"/>
            <a:ext cx="587229" cy="922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226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9 Cont.</a:t>
            </a:r>
          </a:p>
        </p:txBody>
      </p:sp>
      <p:sp>
        <p:nvSpPr>
          <p:cNvPr id="3" name="TextBox 2">
            <a:extLst>
              <a:ext uri="{FF2B5EF4-FFF2-40B4-BE49-F238E27FC236}">
                <a16:creationId xmlns:a16="http://schemas.microsoft.com/office/drawing/2014/main" id="{BF1B085F-2B4C-449B-9CD0-1B6A11A11B3C}"/>
              </a:ext>
            </a:extLst>
          </p:cNvPr>
          <p:cNvSpPr txBox="1"/>
          <p:nvPr/>
        </p:nvSpPr>
        <p:spPr>
          <a:xfrm>
            <a:off x="4405023" y="190501"/>
            <a:ext cx="7665057"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 Parent/Guardian will receive notification that the Participation Agreement has been received. </a:t>
            </a:r>
          </a:p>
        </p:txBody>
      </p:sp>
      <p:pic>
        <p:nvPicPr>
          <p:cNvPr id="4" name="Picture 3">
            <a:extLst>
              <a:ext uri="{FF2B5EF4-FFF2-40B4-BE49-F238E27FC236}">
                <a16:creationId xmlns:a16="http://schemas.microsoft.com/office/drawing/2014/main" id="{D6E21AB9-3886-452A-8855-9D64E54590C5}"/>
              </a:ext>
            </a:extLst>
          </p:cNvPr>
          <p:cNvPicPr>
            <a:picLocks noChangeAspect="1"/>
          </p:cNvPicPr>
          <p:nvPr/>
        </p:nvPicPr>
        <p:blipFill>
          <a:blip r:embed="rId2"/>
          <a:stretch>
            <a:fillRect/>
          </a:stretch>
        </p:blipFill>
        <p:spPr>
          <a:xfrm>
            <a:off x="4433408" y="975822"/>
            <a:ext cx="7241391" cy="1067663"/>
          </a:xfrm>
          <a:prstGeom prst="rect">
            <a:avLst/>
          </a:prstGeom>
        </p:spPr>
      </p:pic>
    </p:spTree>
    <p:extLst>
      <p:ext uri="{BB962C8B-B14F-4D97-AF65-F5344CB8AC3E}">
        <p14:creationId xmlns:p14="http://schemas.microsoft.com/office/powerpoint/2010/main" val="16577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10</a:t>
            </a:r>
          </a:p>
        </p:txBody>
      </p:sp>
      <p:pic>
        <p:nvPicPr>
          <p:cNvPr id="5" name="Picture 4">
            <a:extLst>
              <a:ext uri="{FF2B5EF4-FFF2-40B4-BE49-F238E27FC236}">
                <a16:creationId xmlns:a16="http://schemas.microsoft.com/office/drawing/2014/main" id="{5F7DB34D-F966-4FE4-BE4B-F01B28AC5D81}"/>
              </a:ext>
            </a:extLst>
          </p:cNvPr>
          <p:cNvPicPr>
            <a:picLocks noChangeAspect="1"/>
          </p:cNvPicPr>
          <p:nvPr/>
        </p:nvPicPr>
        <p:blipFill>
          <a:blip r:embed="rId2"/>
          <a:stretch>
            <a:fillRect/>
          </a:stretch>
        </p:blipFill>
        <p:spPr>
          <a:xfrm>
            <a:off x="3819528" y="2898695"/>
            <a:ext cx="8477250" cy="3667125"/>
          </a:xfrm>
          <a:prstGeom prst="rect">
            <a:avLst/>
          </a:prstGeom>
        </p:spPr>
      </p:pic>
      <p:sp>
        <p:nvSpPr>
          <p:cNvPr id="6" name="TextBox 5">
            <a:extLst>
              <a:ext uri="{FF2B5EF4-FFF2-40B4-BE49-F238E27FC236}">
                <a16:creationId xmlns:a16="http://schemas.microsoft.com/office/drawing/2014/main" id="{0A17F58D-8B2F-4CF2-B742-EF189515A639}"/>
              </a:ext>
            </a:extLst>
          </p:cNvPr>
          <p:cNvSpPr txBox="1"/>
          <p:nvPr/>
        </p:nvSpPr>
        <p:spPr>
          <a:xfrm>
            <a:off x="4452730" y="103367"/>
            <a:ext cx="7283395"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 student may now log in and review their dual enrollment dashboard status. </a:t>
            </a:r>
          </a:p>
        </p:txBody>
      </p:sp>
      <p:sp>
        <p:nvSpPr>
          <p:cNvPr id="7" name="Arrow: Right 6">
            <a:extLst>
              <a:ext uri="{FF2B5EF4-FFF2-40B4-BE49-F238E27FC236}">
                <a16:creationId xmlns:a16="http://schemas.microsoft.com/office/drawing/2014/main" id="{B02B3BD2-904F-49EB-8E4F-9A72FED7D2A9}"/>
              </a:ext>
            </a:extLst>
          </p:cNvPr>
          <p:cNvSpPr/>
          <p:nvPr/>
        </p:nvSpPr>
        <p:spPr>
          <a:xfrm>
            <a:off x="2752603" y="5979381"/>
            <a:ext cx="978010" cy="35780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818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10 Cont.</a:t>
            </a:r>
          </a:p>
        </p:txBody>
      </p:sp>
      <p:sp>
        <p:nvSpPr>
          <p:cNvPr id="6" name="TextBox 5">
            <a:extLst>
              <a:ext uri="{FF2B5EF4-FFF2-40B4-BE49-F238E27FC236}">
                <a16:creationId xmlns:a16="http://schemas.microsoft.com/office/drawing/2014/main" id="{0A17F58D-8B2F-4CF2-B742-EF189515A639}"/>
              </a:ext>
            </a:extLst>
          </p:cNvPr>
          <p:cNvSpPr txBox="1"/>
          <p:nvPr/>
        </p:nvSpPr>
        <p:spPr>
          <a:xfrm>
            <a:off x="4452730" y="103367"/>
            <a:ext cx="728339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The student/parent participation agreement (SPA) and dual enrollment funding application are now complete. </a:t>
            </a:r>
          </a:p>
          <a:p>
            <a:pPr marL="285750" indent="-285750">
              <a:buFont typeface="Arial" panose="020B0604020202020204" pitchFamily="34" charset="0"/>
              <a:buChar char="•"/>
            </a:pPr>
            <a:r>
              <a:rPr lang="en-US" dirty="0"/>
              <a:t>Your high school counselor will approve of your application and funding after they have receive a copy of your college schedule. </a:t>
            </a:r>
          </a:p>
          <a:p>
            <a:pPr marL="285750" indent="-285750">
              <a:buFont typeface="Arial" panose="020B0604020202020204" pitchFamily="34" charset="0"/>
              <a:buChar char="•"/>
            </a:pPr>
            <a:r>
              <a:rPr lang="en-US" dirty="0"/>
              <a:t>Please email your high school counselor with further questions you have </a:t>
            </a:r>
          </a:p>
        </p:txBody>
      </p:sp>
      <p:pic>
        <p:nvPicPr>
          <p:cNvPr id="3" name="Picture 2">
            <a:extLst>
              <a:ext uri="{FF2B5EF4-FFF2-40B4-BE49-F238E27FC236}">
                <a16:creationId xmlns:a16="http://schemas.microsoft.com/office/drawing/2014/main" id="{C4B6DC0D-0225-4FDD-8F02-5AA9CB0593E5}"/>
              </a:ext>
            </a:extLst>
          </p:cNvPr>
          <p:cNvPicPr>
            <a:picLocks noChangeAspect="1"/>
          </p:cNvPicPr>
          <p:nvPr/>
        </p:nvPicPr>
        <p:blipFill>
          <a:blip r:embed="rId2"/>
          <a:stretch>
            <a:fillRect/>
          </a:stretch>
        </p:blipFill>
        <p:spPr>
          <a:xfrm>
            <a:off x="4623891" y="2503460"/>
            <a:ext cx="6603352" cy="3065556"/>
          </a:xfrm>
          <a:prstGeom prst="rect">
            <a:avLst/>
          </a:prstGeom>
        </p:spPr>
      </p:pic>
    </p:spTree>
    <p:extLst>
      <p:ext uri="{BB962C8B-B14F-4D97-AF65-F5344CB8AC3E}">
        <p14:creationId xmlns:p14="http://schemas.microsoft.com/office/powerpoint/2010/main" val="224291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1</a:t>
            </a:r>
          </a:p>
        </p:txBody>
      </p:sp>
      <p:sp>
        <p:nvSpPr>
          <p:cNvPr id="4" name="TextBox 3">
            <a:extLst>
              <a:ext uri="{FF2B5EF4-FFF2-40B4-BE49-F238E27FC236}">
                <a16:creationId xmlns:a16="http://schemas.microsoft.com/office/drawing/2014/main" id="{A06BFAFF-54E6-438A-B7A1-74290ACDE6BA}"/>
              </a:ext>
            </a:extLst>
          </p:cNvPr>
          <p:cNvSpPr txBox="1"/>
          <p:nvPr/>
        </p:nvSpPr>
        <p:spPr>
          <a:xfrm>
            <a:off x="4357315" y="270344"/>
            <a:ext cx="7728668" cy="1938992"/>
          </a:xfrm>
          <a:prstGeom prst="rect">
            <a:avLst/>
          </a:prstGeom>
          <a:noFill/>
        </p:spPr>
        <p:txBody>
          <a:bodyPr wrap="square" rtlCol="0">
            <a:spAutoFit/>
          </a:bodyPr>
          <a:lstStyle/>
          <a:p>
            <a:pPr marL="285750" indent="-285750">
              <a:buFont typeface="Arial" panose="020B0604020202020204" pitchFamily="34" charset="0"/>
              <a:buChar char="•"/>
            </a:pPr>
            <a:r>
              <a:rPr lang="en-US" dirty="0"/>
              <a:t>Visit the GA futures website by going to </a:t>
            </a:r>
            <a:r>
              <a:rPr lang="en-US" dirty="0">
                <a:hlinkClick r:id="rId2"/>
              </a:rPr>
              <a:t>www.gafutures.org</a:t>
            </a:r>
            <a:endParaRPr lang="en-US" dirty="0"/>
          </a:p>
          <a:p>
            <a:pPr marL="285750" indent="-285750">
              <a:buFont typeface="Arial" panose="020B0604020202020204" pitchFamily="34" charset="0"/>
              <a:buChar char="•"/>
            </a:pPr>
            <a:r>
              <a:rPr lang="en-US" dirty="0"/>
              <a:t>Have your student log in using their username and password</a:t>
            </a:r>
          </a:p>
          <a:p>
            <a:pPr marL="742950" lvl="1" indent="-285750">
              <a:buFont typeface="Arial" panose="020B0604020202020204" pitchFamily="34" charset="0"/>
              <a:buChar char="•"/>
            </a:pPr>
            <a:r>
              <a:rPr lang="en-US" sz="1600" dirty="0"/>
              <a:t>If your student has forgotten their information, </a:t>
            </a:r>
            <a:r>
              <a:rPr lang="en-US" sz="1600" b="1" u="sng" dirty="0"/>
              <a:t>do not create a new account. </a:t>
            </a:r>
            <a:r>
              <a:rPr lang="en-US" sz="1600" dirty="0"/>
              <a:t>Use the “forgot username” and “forgot password” options when selecting log in. If your student still cannot log in, have them contact their high school counselor. </a:t>
            </a:r>
          </a:p>
          <a:p>
            <a:pPr lvl="1"/>
            <a:endParaRPr lang="en-US" dirty="0"/>
          </a:p>
          <a:p>
            <a:endParaRPr lang="en-US" dirty="0"/>
          </a:p>
        </p:txBody>
      </p:sp>
      <p:pic>
        <p:nvPicPr>
          <p:cNvPr id="5" name="Picture 4">
            <a:extLst>
              <a:ext uri="{FF2B5EF4-FFF2-40B4-BE49-F238E27FC236}">
                <a16:creationId xmlns:a16="http://schemas.microsoft.com/office/drawing/2014/main" id="{CBDB8F0C-58B7-48CE-93C4-F8C192EED8BE}"/>
              </a:ext>
            </a:extLst>
          </p:cNvPr>
          <p:cNvPicPr>
            <a:picLocks noChangeAspect="1"/>
          </p:cNvPicPr>
          <p:nvPr/>
        </p:nvPicPr>
        <p:blipFill>
          <a:blip r:embed="rId3"/>
          <a:stretch>
            <a:fillRect/>
          </a:stretch>
        </p:blipFill>
        <p:spPr>
          <a:xfrm>
            <a:off x="1429163" y="4204354"/>
            <a:ext cx="10043192" cy="1272619"/>
          </a:xfrm>
          <a:prstGeom prst="rect">
            <a:avLst/>
          </a:prstGeom>
        </p:spPr>
      </p:pic>
      <p:sp>
        <p:nvSpPr>
          <p:cNvPr id="7" name="Arrow: Down 6">
            <a:extLst>
              <a:ext uri="{FF2B5EF4-FFF2-40B4-BE49-F238E27FC236}">
                <a16:creationId xmlns:a16="http://schemas.microsoft.com/office/drawing/2014/main" id="{8A0128FF-F4DC-4546-836D-4AC58002658C}"/>
              </a:ext>
            </a:extLst>
          </p:cNvPr>
          <p:cNvSpPr/>
          <p:nvPr/>
        </p:nvSpPr>
        <p:spPr>
          <a:xfrm>
            <a:off x="7426517" y="3333751"/>
            <a:ext cx="445273" cy="72141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71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2</a:t>
            </a:r>
          </a:p>
        </p:txBody>
      </p:sp>
      <p:sp>
        <p:nvSpPr>
          <p:cNvPr id="4" name="TextBox 3">
            <a:extLst>
              <a:ext uri="{FF2B5EF4-FFF2-40B4-BE49-F238E27FC236}">
                <a16:creationId xmlns:a16="http://schemas.microsoft.com/office/drawing/2014/main" id="{A06BFAFF-54E6-438A-B7A1-74290ACDE6BA}"/>
              </a:ext>
            </a:extLst>
          </p:cNvPr>
          <p:cNvSpPr txBox="1"/>
          <p:nvPr/>
        </p:nvSpPr>
        <p:spPr>
          <a:xfrm>
            <a:off x="4023360" y="0"/>
            <a:ext cx="8062623" cy="1754326"/>
          </a:xfrm>
          <a:prstGeom prst="rect">
            <a:avLst/>
          </a:prstGeom>
          <a:noFill/>
        </p:spPr>
        <p:txBody>
          <a:bodyPr wrap="square" rtlCol="0">
            <a:spAutoFit/>
          </a:bodyPr>
          <a:lstStyle/>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Once logged into the GA Futures website, your student should now see the homepage.  Select “My Dual Enrollment Profile.”</a:t>
            </a:r>
          </a:p>
          <a:p>
            <a:pPr marL="742950" lvl="1" indent="-285750">
              <a:buFont typeface="Arial" panose="020B0604020202020204" pitchFamily="34" charset="0"/>
              <a:buChar char="•"/>
            </a:pPr>
            <a:endParaRPr lang="en-US" dirty="0"/>
          </a:p>
          <a:p>
            <a:pPr lvl="1"/>
            <a:endParaRPr lang="en-US" dirty="0"/>
          </a:p>
          <a:p>
            <a:endParaRPr lang="en-US" dirty="0"/>
          </a:p>
        </p:txBody>
      </p:sp>
      <p:pic>
        <p:nvPicPr>
          <p:cNvPr id="6" name="Picture 5">
            <a:extLst>
              <a:ext uri="{FF2B5EF4-FFF2-40B4-BE49-F238E27FC236}">
                <a16:creationId xmlns:a16="http://schemas.microsoft.com/office/drawing/2014/main" id="{E1A54FBD-9333-4DB6-BB45-0D0C81AD151D}"/>
              </a:ext>
            </a:extLst>
          </p:cNvPr>
          <p:cNvPicPr>
            <a:picLocks noChangeAspect="1"/>
          </p:cNvPicPr>
          <p:nvPr/>
        </p:nvPicPr>
        <p:blipFill>
          <a:blip r:embed="rId2"/>
          <a:stretch>
            <a:fillRect/>
          </a:stretch>
        </p:blipFill>
        <p:spPr>
          <a:xfrm>
            <a:off x="3459636" y="3175351"/>
            <a:ext cx="8383571" cy="2964448"/>
          </a:xfrm>
          <a:prstGeom prst="rect">
            <a:avLst/>
          </a:prstGeom>
        </p:spPr>
      </p:pic>
      <p:sp>
        <p:nvSpPr>
          <p:cNvPr id="9" name="Arrow: Down 8">
            <a:extLst>
              <a:ext uri="{FF2B5EF4-FFF2-40B4-BE49-F238E27FC236}">
                <a16:creationId xmlns:a16="http://schemas.microsoft.com/office/drawing/2014/main" id="{23447182-A797-4892-969B-C7D5BFBB9A1F}"/>
              </a:ext>
            </a:extLst>
          </p:cNvPr>
          <p:cNvSpPr/>
          <p:nvPr/>
        </p:nvSpPr>
        <p:spPr>
          <a:xfrm>
            <a:off x="10048973" y="2178657"/>
            <a:ext cx="631596" cy="99669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4D17981E-3E0C-408C-A3EC-284329C65D9D}"/>
              </a:ext>
            </a:extLst>
          </p:cNvPr>
          <p:cNvSpPr/>
          <p:nvPr/>
        </p:nvSpPr>
        <p:spPr>
          <a:xfrm>
            <a:off x="2981739" y="5216056"/>
            <a:ext cx="1041621" cy="30214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599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3</a:t>
            </a:r>
          </a:p>
        </p:txBody>
      </p:sp>
      <p:sp>
        <p:nvSpPr>
          <p:cNvPr id="4" name="TextBox 3">
            <a:extLst>
              <a:ext uri="{FF2B5EF4-FFF2-40B4-BE49-F238E27FC236}">
                <a16:creationId xmlns:a16="http://schemas.microsoft.com/office/drawing/2014/main" id="{A06BFAFF-54E6-438A-B7A1-74290ACDE6BA}"/>
              </a:ext>
            </a:extLst>
          </p:cNvPr>
          <p:cNvSpPr txBox="1"/>
          <p:nvPr/>
        </p:nvSpPr>
        <p:spPr>
          <a:xfrm>
            <a:off x="4357315" y="270344"/>
            <a:ext cx="7728668" cy="2215991"/>
          </a:xfrm>
          <a:prstGeom prst="rect">
            <a:avLst/>
          </a:prstGeom>
          <a:noFill/>
        </p:spPr>
        <p:txBody>
          <a:bodyPr wrap="square" rtlCol="0">
            <a:spAutoFit/>
          </a:bodyPr>
          <a:lstStyle/>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After entering the Dual Enrollment Profile page, please read through the important information. After reading the page, select “Apply Now.” </a:t>
            </a:r>
          </a:p>
          <a:p>
            <a:pPr marL="1200150" lvl="2" indent="-285750">
              <a:buFont typeface="Arial" panose="020B0604020202020204" pitchFamily="34" charset="0"/>
              <a:buChar char="•"/>
            </a:pPr>
            <a:r>
              <a:rPr lang="en-US" sz="1600" dirty="0"/>
              <a:t>If the application does not move to the next page, be sure your pop-up blocker is turned off. If you cannot move forward, try using a different browser such as Microsoft Edge or Firefox. </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2DE90220-1204-435F-9AD4-BE83214378F0}"/>
              </a:ext>
            </a:extLst>
          </p:cNvPr>
          <p:cNvPicPr>
            <a:picLocks noChangeAspect="1"/>
          </p:cNvPicPr>
          <p:nvPr/>
        </p:nvPicPr>
        <p:blipFill>
          <a:blip r:embed="rId2"/>
          <a:stretch>
            <a:fillRect/>
          </a:stretch>
        </p:blipFill>
        <p:spPr>
          <a:xfrm>
            <a:off x="892316" y="3867248"/>
            <a:ext cx="9034697" cy="2133601"/>
          </a:xfrm>
          <a:prstGeom prst="rect">
            <a:avLst/>
          </a:prstGeom>
        </p:spPr>
      </p:pic>
      <p:sp>
        <p:nvSpPr>
          <p:cNvPr id="5" name="Arrow: Left 4">
            <a:extLst>
              <a:ext uri="{FF2B5EF4-FFF2-40B4-BE49-F238E27FC236}">
                <a16:creationId xmlns:a16="http://schemas.microsoft.com/office/drawing/2014/main" id="{4C827847-1590-4C2A-8CBF-1BA72B1AE0B0}"/>
              </a:ext>
            </a:extLst>
          </p:cNvPr>
          <p:cNvSpPr/>
          <p:nvPr/>
        </p:nvSpPr>
        <p:spPr>
          <a:xfrm>
            <a:off x="9580912" y="5110329"/>
            <a:ext cx="1383937" cy="57815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43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4</a:t>
            </a:r>
          </a:p>
        </p:txBody>
      </p:sp>
      <p:sp>
        <p:nvSpPr>
          <p:cNvPr id="4" name="TextBox 3">
            <a:extLst>
              <a:ext uri="{FF2B5EF4-FFF2-40B4-BE49-F238E27FC236}">
                <a16:creationId xmlns:a16="http://schemas.microsoft.com/office/drawing/2014/main" id="{A06BFAFF-54E6-438A-B7A1-74290ACDE6BA}"/>
              </a:ext>
            </a:extLst>
          </p:cNvPr>
          <p:cNvSpPr txBox="1"/>
          <p:nvPr/>
        </p:nvSpPr>
        <p:spPr>
          <a:xfrm>
            <a:off x="4357315" y="270344"/>
            <a:ext cx="7728668" cy="1200329"/>
          </a:xfrm>
          <a:prstGeom prst="rect">
            <a:avLst/>
          </a:prstGeom>
          <a:noFill/>
        </p:spPr>
        <p:txBody>
          <a:bodyPr wrap="square" rtlCol="0">
            <a:spAutoFit/>
          </a:bodyPr>
          <a:lstStyle/>
          <a:p>
            <a:pPr marL="742950" lvl="1" indent="-285750">
              <a:buFont typeface="Arial" panose="020B0604020202020204" pitchFamily="34" charset="0"/>
              <a:buChar char="•"/>
            </a:pPr>
            <a:r>
              <a:rPr lang="en-US" dirty="0"/>
              <a:t>Next you will see the Dual Enrollment Profile Options. Begin with “Apply for Dual Enrollment.”</a:t>
            </a:r>
          </a:p>
          <a:p>
            <a:pPr lvl="1"/>
            <a:endParaRPr lang="en-US" dirty="0"/>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2DB2ED9A-0E47-4C41-A11B-15E6CE8A8217}"/>
              </a:ext>
            </a:extLst>
          </p:cNvPr>
          <p:cNvPicPr>
            <a:picLocks noChangeAspect="1"/>
          </p:cNvPicPr>
          <p:nvPr/>
        </p:nvPicPr>
        <p:blipFill>
          <a:blip r:embed="rId2"/>
          <a:stretch>
            <a:fillRect/>
          </a:stretch>
        </p:blipFill>
        <p:spPr>
          <a:xfrm>
            <a:off x="3189429" y="3226490"/>
            <a:ext cx="7687955" cy="3253823"/>
          </a:xfrm>
          <a:prstGeom prst="rect">
            <a:avLst/>
          </a:prstGeom>
        </p:spPr>
      </p:pic>
      <p:sp>
        <p:nvSpPr>
          <p:cNvPr id="7" name="Arrow: Right 6">
            <a:extLst>
              <a:ext uri="{FF2B5EF4-FFF2-40B4-BE49-F238E27FC236}">
                <a16:creationId xmlns:a16="http://schemas.microsoft.com/office/drawing/2014/main" id="{9015BB1D-FF1B-4602-9B75-2E0EABE391F4}"/>
              </a:ext>
            </a:extLst>
          </p:cNvPr>
          <p:cNvSpPr/>
          <p:nvPr/>
        </p:nvSpPr>
        <p:spPr>
          <a:xfrm>
            <a:off x="2321781" y="4689837"/>
            <a:ext cx="867648" cy="3997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228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5</a:t>
            </a:r>
          </a:p>
        </p:txBody>
      </p:sp>
      <p:sp>
        <p:nvSpPr>
          <p:cNvPr id="4" name="TextBox 3">
            <a:extLst>
              <a:ext uri="{FF2B5EF4-FFF2-40B4-BE49-F238E27FC236}">
                <a16:creationId xmlns:a16="http://schemas.microsoft.com/office/drawing/2014/main" id="{A06BFAFF-54E6-438A-B7A1-74290ACDE6BA}"/>
              </a:ext>
            </a:extLst>
          </p:cNvPr>
          <p:cNvSpPr txBox="1"/>
          <p:nvPr/>
        </p:nvSpPr>
        <p:spPr>
          <a:xfrm>
            <a:off x="4357315" y="270344"/>
            <a:ext cx="7728668" cy="2985433"/>
          </a:xfrm>
          <a:prstGeom prst="rect">
            <a:avLst/>
          </a:prstGeom>
          <a:noFill/>
        </p:spPr>
        <p:txBody>
          <a:bodyPr wrap="square" rtlCol="0">
            <a:spAutoFit/>
          </a:bodyPr>
          <a:lstStyle/>
          <a:p>
            <a:pPr marL="742950" lvl="1" indent="-285750">
              <a:buFont typeface="Arial" panose="020B0604020202020204" pitchFamily="34" charset="0"/>
              <a:buChar char="•"/>
            </a:pPr>
            <a:r>
              <a:rPr lang="en-US" sz="1650" dirty="0"/>
              <a:t>Most of your students information will autofill based on the content your student entered when creating their Ga Futures account. If it does not, enter the correct information on the form below. If the form will now allow you to enter the information, you will need to return back to step 2, and select “profile” and update your students information. All information must be accurate. The application will not process if the students information does not align with the information the school has on file for your student. </a:t>
            </a:r>
          </a:p>
          <a:p>
            <a:pPr marL="1200150" lvl="2" indent="-285750">
              <a:buFont typeface="Arial" panose="020B0604020202020204" pitchFamily="34" charset="0"/>
              <a:buChar char="•"/>
            </a:pPr>
            <a:r>
              <a:rPr lang="en-US" sz="1650" dirty="0"/>
              <a:t>An email will be sent for parent authorization of this application. Be sure to enter a parent email address that can be checked by the parent/guardian</a:t>
            </a:r>
            <a:r>
              <a:rPr lang="en-US" sz="1700" dirty="0"/>
              <a:t>. </a:t>
            </a:r>
          </a:p>
          <a:p>
            <a:pPr marL="285750" indent="-285750">
              <a:buFont typeface="Arial" panose="020B0604020202020204" pitchFamily="34" charset="0"/>
              <a:buChar char="•"/>
            </a:pPr>
            <a:endParaRPr lang="en-US" dirty="0"/>
          </a:p>
        </p:txBody>
      </p:sp>
      <p:pic>
        <p:nvPicPr>
          <p:cNvPr id="16" name="Picture 15">
            <a:extLst>
              <a:ext uri="{FF2B5EF4-FFF2-40B4-BE49-F238E27FC236}">
                <a16:creationId xmlns:a16="http://schemas.microsoft.com/office/drawing/2014/main" id="{04CA9ABE-7D43-4FD5-9C43-B6FFED68102B}"/>
              </a:ext>
            </a:extLst>
          </p:cNvPr>
          <p:cNvPicPr>
            <a:picLocks noChangeAspect="1"/>
          </p:cNvPicPr>
          <p:nvPr/>
        </p:nvPicPr>
        <p:blipFill>
          <a:blip r:embed="rId2"/>
          <a:stretch>
            <a:fillRect/>
          </a:stretch>
        </p:blipFill>
        <p:spPr>
          <a:xfrm>
            <a:off x="7252355" y="2676525"/>
            <a:ext cx="3910945" cy="4155379"/>
          </a:xfrm>
          <a:prstGeom prst="rect">
            <a:avLst/>
          </a:prstGeom>
        </p:spPr>
      </p:pic>
    </p:spTree>
    <p:extLst>
      <p:ext uri="{BB962C8B-B14F-4D97-AF65-F5344CB8AC3E}">
        <p14:creationId xmlns:p14="http://schemas.microsoft.com/office/powerpoint/2010/main" val="170456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5 Cont.</a:t>
            </a:r>
          </a:p>
        </p:txBody>
      </p:sp>
      <p:sp>
        <p:nvSpPr>
          <p:cNvPr id="4" name="TextBox 3">
            <a:extLst>
              <a:ext uri="{FF2B5EF4-FFF2-40B4-BE49-F238E27FC236}">
                <a16:creationId xmlns:a16="http://schemas.microsoft.com/office/drawing/2014/main" id="{A06BFAFF-54E6-438A-B7A1-74290ACDE6BA}"/>
              </a:ext>
            </a:extLst>
          </p:cNvPr>
          <p:cNvSpPr txBox="1"/>
          <p:nvPr/>
        </p:nvSpPr>
        <p:spPr>
          <a:xfrm>
            <a:off x="4357315" y="270344"/>
            <a:ext cx="772866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Next, read the participation agreement and select the “Student Acknowledgement” boxes when completed. Remember. You won’t be able to select the “Parent/Guardian Acknowledgement” on this screen. Your parent will be emailed instructions on how to log in and approve of this information. </a:t>
            </a:r>
          </a:p>
        </p:txBody>
      </p:sp>
      <p:pic>
        <p:nvPicPr>
          <p:cNvPr id="3" name="Picture 2">
            <a:extLst>
              <a:ext uri="{FF2B5EF4-FFF2-40B4-BE49-F238E27FC236}">
                <a16:creationId xmlns:a16="http://schemas.microsoft.com/office/drawing/2014/main" id="{88AF7DD7-CFA4-40E1-87D7-7FEB7B802BEC}"/>
              </a:ext>
            </a:extLst>
          </p:cNvPr>
          <p:cNvPicPr>
            <a:picLocks noChangeAspect="1"/>
          </p:cNvPicPr>
          <p:nvPr/>
        </p:nvPicPr>
        <p:blipFill>
          <a:blip r:embed="rId2"/>
          <a:stretch>
            <a:fillRect/>
          </a:stretch>
        </p:blipFill>
        <p:spPr>
          <a:xfrm>
            <a:off x="6096000" y="1574227"/>
            <a:ext cx="4468213" cy="4722878"/>
          </a:xfrm>
          <a:prstGeom prst="rect">
            <a:avLst/>
          </a:prstGeom>
        </p:spPr>
      </p:pic>
    </p:spTree>
    <p:extLst>
      <p:ext uri="{BB962C8B-B14F-4D97-AF65-F5344CB8AC3E}">
        <p14:creationId xmlns:p14="http://schemas.microsoft.com/office/powerpoint/2010/main" val="3981942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5 Cont.</a:t>
            </a:r>
          </a:p>
        </p:txBody>
      </p:sp>
      <p:sp>
        <p:nvSpPr>
          <p:cNvPr id="4" name="TextBox 3">
            <a:extLst>
              <a:ext uri="{FF2B5EF4-FFF2-40B4-BE49-F238E27FC236}">
                <a16:creationId xmlns:a16="http://schemas.microsoft.com/office/drawing/2014/main" id="{A06BFAFF-54E6-438A-B7A1-74290ACDE6BA}"/>
              </a:ext>
            </a:extLst>
          </p:cNvPr>
          <p:cNvSpPr txBox="1"/>
          <p:nvPr/>
        </p:nvSpPr>
        <p:spPr>
          <a:xfrm>
            <a:off x="4357315" y="270344"/>
            <a:ext cx="7728668" cy="1754326"/>
          </a:xfrm>
          <a:prstGeom prst="rect">
            <a:avLst/>
          </a:prstGeom>
          <a:noFill/>
        </p:spPr>
        <p:txBody>
          <a:bodyPr wrap="square" rtlCol="0">
            <a:spAutoFit/>
          </a:bodyPr>
          <a:lstStyle/>
          <a:p>
            <a:pPr marL="285750" indent="-285750">
              <a:buFont typeface="Arial" panose="020B0604020202020204" pitchFamily="34" charset="0"/>
              <a:buChar char="•"/>
            </a:pPr>
            <a:r>
              <a:rPr lang="en-US" dirty="0"/>
              <a:t>Read the “Hope Grant Implications” below the “Student Acknowledgement” box and select the “I understand box.”</a:t>
            </a:r>
          </a:p>
          <a:p>
            <a:pPr marL="285750" indent="-285750">
              <a:buFont typeface="Arial" panose="020B0604020202020204" pitchFamily="34" charset="0"/>
              <a:buChar char="•"/>
            </a:pPr>
            <a:r>
              <a:rPr lang="en-US" dirty="0"/>
              <a:t>Next, read the certification statement and sign your legal name on the document. </a:t>
            </a:r>
          </a:p>
          <a:p>
            <a:pPr marL="285750" indent="-285750">
              <a:buFont typeface="Arial" panose="020B0604020202020204" pitchFamily="34" charset="0"/>
              <a:buChar char="•"/>
            </a:pPr>
            <a:r>
              <a:rPr lang="en-US" dirty="0"/>
              <a:t>Click “Submit.”</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FDC55FAD-E724-4F15-8AAF-F4A8D3905496}"/>
              </a:ext>
            </a:extLst>
          </p:cNvPr>
          <p:cNvPicPr>
            <a:picLocks noChangeAspect="1"/>
          </p:cNvPicPr>
          <p:nvPr/>
        </p:nvPicPr>
        <p:blipFill>
          <a:blip r:embed="rId2"/>
          <a:stretch>
            <a:fillRect/>
          </a:stretch>
        </p:blipFill>
        <p:spPr>
          <a:xfrm>
            <a:off x="4920887" y="2166446"/>
            <a:ext cx="5468874" cy="3338515"/>
          </a:xfrm>
          <a:prstGeom prst="rect">
            <a:avLst/>
          </a:prstGeom>
        </p:spPr>
      </p:pic>
      <p:sp>
        <p:nvSpPr>
          <p:cNvPr id="6" name="Arrow: Left 5">
            <a:extLst>
              <a:ext uri="{FF2B5EF4-FFF2-40B4-BE49-F238E27FC236}">
                <a16:creationId xmlns:a16="http://schemas.microsoft.com/office/drawing/2014/main" id="{AD7DBE3B-931F-4C8C-9381-74A37FE86A50}"/>
              </a:ext>
            </a:extLst>
          </p:cNvPr>
          <p:cNvSpPr/>
          <p:nvPr/>
        </p:nvSpPr>
        <p:spPr>
          <a:xfrm>
            <a:off x="7806869" y="3271789"/>
            <a:ext cx="829559" cy="314422"/>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70BF137B-DF66-4079-A08C-83332F7AE05A}"/>
              </a:ext>
            </a:extLst>
          </p:cNvPr>
          <p:cNvSpPr/>
          <p:nvPr/>
        </p:nvSpPr>
        <p:spPr>
          <a:xfrm>
            <a:off x="4029583" y="4683317"/>
            <a:ext cx="776495" cy="27034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5D387C0-D9E8-4CB3-9AEB-DF3BE10C464B}"/>
              </a:ext>
            </a:extLst>
          </p:cNvPr>
          <p:cNvSpPr/>
          <p:nvPr/>
        </p:nvSpPr>
        <p:spPr>
          <a:xfrm>
            <a:off x="4029583" y="5137867"/>
            <a:ext cx="776495" cy="27034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41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08FE1-C07B-46AB-BD09-DE6A4F070DD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Step 6</a:t>
            </a:r>
          </a:p>
        </p:txBody>
      </p:sp>
      <p:pic>
        <p:nvPicPr>
          <p:cNvPr id="3" name="Picture 2">
            <a:extLst>
              <a:ext uri="{FF2B5EF4-FFF2-40B4-BE49-F238E27FC236}">
                <a16:creationId xmlns:a16="http://schemas.microsoft.com/office/drawing/2014/main" id="{2846C1D3-9A34-4F9B-8916-D8395A8B335E}"/>
              </a:ext>
            </a:extLst>
          </p:cNvPr>
          <p:cNvPicPr>
            <a:picLocks noChangeAspect="1"/>
          </p:cNvPicPr>
          <p:nvPr/>
        </p:nvPicPr>
        <p:blipFill>
          <a:blip r:embed="rId2"/>
          <a:stretch>
            <a:fillRect/>
          </a:stretch>
        </p:blipFill>
        <p:spPr>
          <a:xfrm>
            <a:off x="3032553" y="3213776"/>
            <a:ext cx="8448675" cy="3038475"/>
          </a:xfrm>
          <a:prstGeom prst="rect">
            <a:avLst/>
          </a:prstGeom>
        </p:spPr>
      </p:pic>
      <p:sp>
        <p:nvSpPr>
          <p:cNvPr id="10" name="TextBox 9">
            <a:extLst>
              <a:ext uri="{FF2B5EF4-FFF2-40B4-BE49-F238E27FC236}">
                <a16:creationId xmlns:a16="http://schemas.microsoft.com/office/drawing/2014/main" id="{219BFBD0-F75F-408D-906E-A5E477575687}"/>
              </a:ext>
            </a:extLst>
          </p:cNvPr>
          <p:cNvSpPr txBox="1"/>
          <p:nvPr/>
        </p:nvSpPr>
        <p:spPr>
          <a:xfrm>
            <a:off x="4428877" y="190501"/>
            <a:ext cx="7052351" cy="2308324"/>
          </a:xfrm>
          <a:prstGeom prst="rect">
            <a:avLst/>
          </a:prstGeom>
          <a:noFill/>
        </p:spPr>
        <p:txBody>
          <a:bodyPr wrap="square" rtlCol="0">
            <a:spAutoFit/>
          </a:bodyPr>
          <a:lstStyle/>
          <a:p>
            <a:pPr marL="285750" indent="-285750">
              <a:buFont typeface="Arial" panose="020B0604020202020204" pitchFamily="34" charset="0"/>
              <a:buChar char="•"/>
            </a:pPr>
            <a:r>
              <a:rPr lang="en-US" dirty="0"/>
              <a:t>Congratulations! Your Dual Enrollment Application is complete. </a:t>
            </a:r>
          </a:p>
          <a:p>
            <a:pPr marL="742950" lvl="1" indent="-285750">
              <a:buFont typeface="Arial" panose="020B0604020202020204" pitchFamily="34" charset="0"/>
              <a:buChar char="•"/>
            </a:pPr>
            <a:r>
              <a:rPr lang="en-US" dirty="0"/>
              <a:t>Select “Return to my Dual Enrollment Profile.”</a:t>
            </a:r>
          </a:p>
          <a:p>
            <a:pPr marL="285750" indent="-285750">
              <a:buFont typeface="Arial" panose="020B0604020202020204" pitchFamily="34" charset="0"/>
              <a:buChar char="•"/>
            </a:pPr>
            <a:r>
              <a:rPr lang="en-US" b="1" u="sng" dirty="0">
                <a:solidFill>
                  <a:srgbClr val="FF0000"/>
                </a:solidFill>
              </a:rPr>
              <a:t>Be sure to write down your application ID. Your parent will need this to sign the Parent Participation Agreement Form. </a:t>
            </a:r>
          </a:p>
          <a:p>
            <a:pPr marL="742950" lvl="1" indent="-285750">
              <a:buFont typeface="Arial" panose="020B0604020202020204" pitchFamily="34" charset="0"/>
              <a:buChar char="•"/>
            </a:pPr>
            <a:r>
              <a:rPr lang="en-US" sz="1700" dirty="0"/>
              <a:t>If you forget this step, your student can view their ID by logging into their </a:t>
            </a:r>
            <a:r>
              <a:rPr lang="en-US" sz="1700" dirty="0" err="1"/>
              <a:t>GAFutures</a:t>
            </a:r>
            <a:r>
              <a:rPr lang="en-US" sz="1700" dirty="0"/>
              <a:t> account and finding the “messages” tab. In the Messages, students will receive a copy of the application confirmation and application ID. </a:t>
            </a:r>
          </a:p>
        </p:txBody>
      </p:sp>
      <p:sp>
        <p:nvSpPr>
          <p:cNvPr id="11" name="Arrow: Right 10">
            <a:extLst>
              <a:ext uri="{FF2B5EF4-FFF2-40B4-BE49-F238E27FC236}">
                <a16:creationId xmlns:a16="http://schemas.microsoft.com/office/drawing/2014/main" id="{C6F459A2-5997-41A3-801C-56AAC44031BF}"/>
              </a:ext>
            </a:extLst>
          </p:cNvPr>
          <p:cNvSpPr/>
          <p:nvPr/>
        </p:nvSpPr>
        <p:spPr>
          <a:xfrm>
            <a:off x="1717481" y="3633746"/>
            <a:ext cx="1105231" cy="28624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EF72CA18-7242-48BB-9CD8-F0793FC7D808}"/>
              </a:ext>
            </a:extLst>
          </p:cNvPr>
          <p:cNvSpPr/>
          <p:nvPr/>
        </p:nvSpPr>
        <p:spPr>
          <a:xfrm>
            <a:off x="4929809" y="4556097"/>
            <a:ext cx="779228" cy="176916"/>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014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888</Words>
  <Application>Microsoft Office PowerPoint</Application>
  <PresentationFormat>Widescreen</PresentationFormat>
  <Paragraphs>56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A step-by-step guide on completing the Dual Enrollment Application using Ga Futures</vt:lpstr>
      <vt:lpstr>Step 1</vt:lpstr>
      <vt:lpstr>Step 2</vt:lpstr>
      <vt:lpstr>Step 3</vt:lpstr>
      <vt:lpstr>Step 4</vt:lpstr>
      <vt:lpstr>Step 5</vt:lpstr>
      <vt:lpstr>Step 5 Cont.</vt:lpstr>
      <vt:lpstr>Step 5 Cont.</vt:lpstr>
      <vt:lpstr>Step 6</vt:lpstr>
      <vt:lpstr>Step 7</vt:lpstr>
      <vt:lpstr>Step 8</vt:lpstr>
      <vt:lpstr>Step 9</vt:lpstr>
      <vt:lpstr>Step 9 Cont.</vt:lpstr>
      <vt:lpstr>Step 9 Cont.</vt:lpstr>
      <vt:lpstr>Step 9 Cont.</vt:lpstr>
      <vt:lpstr>Step 9 Cont.</vt:lpstr>
      <vt:lpstr>Step 10</vt:lpstr>
      <vt:lpstr>Step 10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step-by-step guide on completing the Dual Enrollment application using Ga Futures</dc:title>
  <dc:creator>Lindsey G. Harris</dc:creator>
  <cp:lastModifiedBy>Lindsey G. Harris</cp:lastModifiedBy>
  <cp:revision>15</cp:revision>
  <dcterms:created xsi:type="dcterms:W3CDTF">2020-03-26T13:47:53Z</dcterms:created>
  <dcterms:modified xsi:type="dcterms:W3CDTF">2023-05-01T12:47:56Z</dcterms:modified>
</cp:coreProperties>
</file>